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82" r:id="rId9"/>
    <p:sldId id="283" r:id="rId10"/>
    <p:sldId id="261" r:id="rId11"/>
    <p:sldId id="263" r:id="rId12"/>
    <p:sldId id="264" r:id="rId13"/>
    <p:sldId id="278" r:id="rId14"/>
    <p:sldId id="279" r:id="rId15"/>
    <p:sldId id="280" r:id="rId16"/>
    <p:sldId id="265" r:id="rId17"/>
    <p:sldId id="277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4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51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74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95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17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40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09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297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98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0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0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13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C93BE-9410-4292-9737-871C90EBA712}" type="datetimeFigureOut">
              <a:rPr lang="hr-HR" smtClean="0"/>
              <a:t>20.11.2023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61742-6FC4-45E3-9B98-4AF1E1D471D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07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F477B-8C03-4F80-9600-7639CEE6F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95" y="389107"/>
            <a:ext cx="10756185" cy="5321580"/>
          </a:xfrm>
        </p:spPr>
        <p:txBody>
          <a:bodyPr>
            <a:normAutofit/>
          </a:bodyPr>
          <a:lstStyle/>
          <a:p>
            <a:pPr algn="ctr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REPUBLIKA HRVATSKA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KRAPINSKO-ZAGORSKA ŽUPANIJA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OPĆINA GORNJA STUBICA</a:t>
            </a: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VODIČ ZA GRAĐANE- PRIJEDLOG PRORAČUNA OPĆINE GORNJA STUBICA ZA 2024. GODINU I PROJEKCIJE ZA 2025. I 2026. GODINU</a:t>
            </a:r>
            <a:b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E2091A-6159-4922-8EF3-5B4F4342C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6826"/>
            <a:ext cx="9144000" cy="1712067"/>
          </a:xfrm>
        </p:spPr>
        <p:txBody>
          <a:bodyPr>
            <a:normAutofit/>
          </a:bodyPr>
          <a:lstStyle/>
          <a:p>
            <a:pPr algn="ctr"/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Gornja Stubica, studeni 2023.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914879-0451-423D-817C-B6D9EEFA3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93" y="671694"/>
            <a:ext cx="1110958" cy="13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 godinu (1)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1E505947-99DB-BBA9-1735-5F220381E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08070"/>
              </p:ext>
            </p:extLst>
          </p:nvPr>
        </p:nvGraphicFramePr>
        <p:xfrm>
          <a:off x="569344" y="1570008"/>
          <a:ext cx="10515599" cy="4606965"/>
        </p:xfrm>
        <a:graphic>
          <a:graphicData uri="http://schemas.openxmlformats.org/drawingml/2006/table">
            <a:tbl>
              <a:tblPr firstRow="1" firstCol="1" bandRow="1"/>
              <a:tblGrid>
                <a:gridCol w="915895">
                  <a:extLst>
                    <a:ext uri="{9D8B030D-6E8A-4147-A177-3AD203B41FA5}">
                      <a16:colId xmlns:a16="http://schemas.microsoft.com/office/drawing/2014/main" val="1540508287"/>
                    </a:ext>
                  </a:extLst>
                </a:gridCol>
                <a:gridCol w="4565986">
                  <a:extLst>
                    <a:ext uri="{9D8B030D-6E8A-4147-A177-3AD203B41FA5}">
                      <a16:colId xmlns:a16="http://schemas.microsoft.com/office/drawing/2014/main" val="3883858002"/>
                    </a:ext>
                  </a:extLst>
                </a:gridCol>
                <a:gridCol w="1346128">
                  <a:extLst>
                    <a:ext uri="{9D8B030D-6E8A-4147-A177-3AD203B41FA5}">
                      <a16:colId xmlns:a16="http://schemas.microsoft.com/office/drawing/2014/main" val="1079119992"/>
                    </a:ext>
                  </a:extLst>
                </a:gridCol>
                <a:gridCol w="1328356">
                  <a:extLst>
                    <a:ext uri="{9D8B030D-6E8A-4147-A177-3AD203B41FA5}">
                      <a16:colId xmlns:a16="http://schemas.microsoft.com/office/drawing/2014/main" val="3173908484"/>
                    </a:ext>
                  </a:extLst>
                </a:gridCol>
                <a:gridCol w="982234">
                  <a:extLst>
                    <a:ext uri="{9D8B030D-6E8A-4147-A177-3AD203B41FA5}">
                      <a16:colId xmlns:a16="http://schemas.microsoft.com/office/drawing/2014/main" val="490852480"/>
                    </a:ext>
                  </a:extLst>
                </a:gridCol>
                <a:gridCol w="1377000">
                  <a:extLst>
                    <a:ext uri="{9D8B030D-6E8A-4147-A177-3AD203B41FA5}">
                      <a16:colId xmlns:a16="http://schemas.microsoft.com/office/drawing/2014/main" val="744648511"/>
                    </a:ext>
                  </a:extLst>
                </a:gridCol>
              </a:tblGrid>
              <a:tr h="830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KONTA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VRSTA PRIHODA/PRIMITAKA I PRENESENI VIŠAK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2023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2024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INDEKS (plan 2024/plan 2023)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 (u ukupnim prihodima)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643263"/>
                  </a:ext>
                </a:extLst>
              </a:tr>
              <a:tr h="2455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 PRIHODI/PRIMICI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21.459.249,00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8.151.044,00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25217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poslovanja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16.896.851,00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6.404.090,00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37,90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78,55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87752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poreza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1.973.893,00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2.509.079,00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127,11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30,78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84917"/>
                  </a:ext>
                </a:extLst>
              </a:tr>
              <a:tr h="255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Pomoći iz inozemstva i od subjekata unutar općeg proračuna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14.324.946,00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3.371.787,00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41,37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7559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41.108,00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42.020,00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102,22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439044"/>
                  </a:ext>
                </a:extLst>
              </a:tr>
              <a:tr h="410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upravnih i administrativnih pristojbi, pristojbi po posebnim propisima i naknada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556.550,00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480.773,00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86,38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671604"/>
                  </a:ext>
                </a:extLst>
              </a:tr>
              <a:tr h="410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prodaje proizvoda i roba te pruženi usluga i prihodi od donacija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121,75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780266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prodaje nefinancijske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66.850,00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16.796,50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58339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prodaje neproizvedene dugotrajne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66.500,00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7801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prodaje proizvedene dugotrajne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5282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Primici od financijske imovine i zaduživanja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4.562.000,00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1.550.000,00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80274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Primici od zaduživanja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4.562.000,00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1.550.000,00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722987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Vlastiti izvori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130.104,00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75578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hr-HR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Rezultat poslovanja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130.104,00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482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88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2024.godinu (2)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845734"/>
            <a:ext cx="10999433" cy="402336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Prijedlogom Proračuna Općine Gornja Stubica za 2024. godinu planiraju se prihodi i primici u iznosu od </a:t>
            </a:r>
            <a:r>
              <a:rPr lang="hr-H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8.020.940,00 EUR</a:t>
            </a: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Od toga iznosa, </a:t>
            </a:r>
            <a:r>
              <a:rPr lang="hr-H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6.404.090,00</a:t>
            </a: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odnosi se na prihode, </a:t>
            </a:r>
            <a:r>
              <a:rPr lang="hr-H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66.850,00 EUR</a:t>
            </a: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odnosi se na prihode od prodaje nefinancijske imovine (prodaja zemljišta za gradnju Doma zdravlja, otkup stana), a </a:t>
            </a:r>
            <a:r>
              <a:rPr lang="hr-H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1.550.000,00 EUR</a:t>
            </a: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primitke od zaduživanja.</a:t>
            </a:r>
            <a:endParaRPr lang="hr-H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Unutar prihoda, vlastiti i namjenski prihodi Dječjeg vrtića Jurek iznose sveukupno 513.140,00 EUR za 2024. godinu. </a:t>
            </a:r>
            <a:endParaRPr lang="hr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94817F-4505-D28F-0939-96258B41E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457" y="4670116"/>
            <a:ext cx="2485486" cy="14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6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2024.godinu (3)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475117"/>
            <a:ext cx="10999433" cy="47617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Skupina 61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Prihodi od poreza najznačajnija su vrsta prihoda u Proračunu Općine Gornja Stubica, a za 2024. godinu planirani su u iznosu 2.509.079,00 EUR</a:t>
            </a:r>
          </a:p>
          <a:p>
            <a:pPr marL="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63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–Pomoći iz inozemstva i subjekata unutar općeg proračuna planirani su u visini 3.371.787,00 EUR:</a:t>
            </a: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633 Pomoći proračunu iz drugih proračuna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–734.176,00 EUR, odnose se u cijelosti na projekte Općine Gornja Stubica. Od značajnijih pomoći mogu se izdvojiti: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sredstva iz državnog proračuna za fiskalnu održivost dječjih vrtića: 121.516,00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tekuće pomoći Ministarstva branitelja- pomoć za Susrete za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Rudija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10.000,00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-tekuće pomoći Krapinsko-zagorske županije- pomoć za Susrete za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Rudija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sufinanciranje nabave školskih udžbenika, sufinanciranje ostalih manifestacija: 33.000,00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-kapitalne pomoći- sufinanciranje klizišta (Hrvatske vode): 170.430,00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-kapitalne pomoći Ministarstva branitelja- opremanje Spomen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hiže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Rudolfa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Perešina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363.730,00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-kapitalne pomoći Krapinsko-zagorska županija- uređenje parka oko biste Rudolfa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Perešina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35.500,00 EUR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5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2024.godinu (4)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4128"/>
            <a:ext cx="10999433" cy="4692770"/>
          </a:xfrm>
        </p:spPr>
        <p:txBody>
          <a:bodyPr>
            <a:normAutofit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634	Pomoći od izvanproračunskih korisnika-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11.000,00 EUR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financiranje troškova plaća za mjeru javnih radova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636	Pomoći proračunskim korisnicima iz proračuna koji im nije nadležan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- 2.736,00 EUR- plan Dječjeg vrtića Jurek.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638 Pomoći temeljem prijenosa EU sredstava-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2.623.875,00 EUR- za gradnju i opremanje dječjih igrališta, gradnja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reciklažnog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dvorišta, dogradnju i rekonstrukciju sportskog centra i ceste NC 2-099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Sekirevo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selo-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Karivaroš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Sveti Matej.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F41F73C-2715-BCCF-AAF7-FFF09FB3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36" y="4040936"/>
            <a:ext cx="251801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2024.godinu (5)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4128"/>
            <a:ext cx="10999433" cy="4692770"/>
          </a:xfrm>
        </p:spPr>
        <p:txBody>
          <a:bodyPr>
            <a:normAutofit/>
          </a:bodyPr>
          <a:lstStyle/>
          <a:p>
            <a:pPr marL="514350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Skupina 64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Prihodi od imovine planiraju se u iznosu od 42.020,00 EUR. Najveći iznos odnosi se na prihode Općine Gornja Stubica od nefinancijske imovine (pretežito zakupa i iznajmljivanja imovine).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Skupina 65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Prihodi od administrativnih pristojbi i pristojbi po posebnim propisima i naknada planiraju se u iznosu od 480.773,00 EUR. Najveći dio ovih prihoda su namjenski prihodi od komunalne naknade, komunalnog doprinosa, prihodi vodovoda Dobri Zdenci i grobne naknade.</a:t>
            </a:r>
            <a:endParaRPr lang="hr-H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Iznos od 151.473,00 EUR odnosi se na vlastite prihode proračunskog korisnika Dječji vrtić Jurek (naknada za boravak djece u vrtiću/ jaslicama).</a:t>
            </a: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Skupina 66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Prihodi od prodaje proizvoda i roba te pruženih usluga i prihodi od donacija planirani su u iznosu od 431,00 EUR, a navedeni iznos plan je proračunskog korisnika Dječji vrtić Jurek za donacije.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</a:pPr>
            <a:endParaRPr lang="hr-H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337194B-F3D9-A414-3801-787C90D7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433" y="5129759"/>
            <a:ext cx="2042172" cy="127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0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prihodi i primici za 2024.godinu (6)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5" y="1544128"/>
            <a:ext cx="10999433" cy="469277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hr-H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Skupina 71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Prihodi od prodaje nefinancijske imovine planiraju se u iznosu od 66.850,00 EUR. Prihodi od prodaje zemljišta (prodaja zemljišta za gradnju Doma zdravlja) planiraju se u iznosu od 66.500,00 EUR, dok su prihodi od prodaje građevinskih objekata planirani u iznosu od 350,00 EUR (prodaja stanova).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Skupina 84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Primici od financijske imovine i zaduživanja planiraju se u iznosu od 1.550.000,00 EUR, a odnose se na zaduženje Općine Gornja Stubica za projekt Sanacije i modernizacije nerazvrstanih cesta na području Općine Gornja Stubica (HBOR kredit- 1.250.000,00 EUR). 300.000,00 EUR odnosi se na zaduženje Općine- kratkoročni kredit za održavanje tekuće likvidnosti Općine.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</a:pPr>
            <a:endParaRPr lang="hr-HR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5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22079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rashodi i izdaci za 2024. godinu u EURIMA 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42E37E6C-A4EF-71D4-918F-9A9773378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99424"/>
              </p:ext>
            </p:extLst>
          </p:nvPr>
        </p:nvGraphicFramePr>
        <p:xfrm>
          <a:off x="517584" y="1431986"/>
          <a:ext cx="10575985" cy="4520237"/>
        </p:xfrm>
        <a:graphic>
          <a:graphicData uri="http://schemas.openxmlformats.org/drawingml/2006/table">
            <a:tbl>
              <a:tblPr firstRow="1" firstCol="1" bandRow="1"/>
              <a:tblGrid>
                <a:gridCol w="866328">
                  <a:extLst>
                    <a:ext uri="{9D8B030D-6E8A-4147-A177-3AD203B41FA5}">
                      <a16:colId xmlns:a16="http://schemas.microsoft.com/office/drawing/2014/main" val="566751192"/>
                    </a:ext>
                  </a:extLst>
                </a:gridCol>
                <a:gridCol w="4151585">
                  <a:extLst>
                    <a:ext uri="{9D8B030D-6E8A-4147-A177-3AD203B41FA5}">
                      <a16:colId xmlns:a16="http://schemas.microsoft.com/office/drawing/2014/main" val="2958720944"/>
                    </a:ext>
                  </a:extLst>
                </a:gridCol>
                <a:gridCol w="1663839">
                  <a:extLst>
                    <a:ext uri="{9D8B030D-6E8A-4147-A177-3AD203B41FA5}">
                      <a16:colId xmlns:a16="http://schemas.microsoft.com/office/drawing/2014/main" val="2489375574"/>
                    </a:ext>
                  </a:extLst>
                </a:gridCol>
                <a:gridCol w="1407429">
                  <a:extLst>
                    <a:ext uri="{9D8B030D-6E8A-4147-A177-3AD203B41FA5}">
                      <a16:colId xmlns:a16="http://schemas.microsoft.com/office/drawing/2014/main" val="3667050573"/>
                    </a:ext>
                  </a:extLst>
                </a:gridCol>
                <a:gridCol w="895551">
                  <a:extLst>
                    <a:ext uri="{9D8B030D-6E8A-4147-A177-3AD203B41FA5}">
                      <a16:colId xmlns:a16="http://schemas.microsoft.com/office/drawing/2014/main" val="627556743"/>
                    </a:ext>
                  </a:extLst>
                </a:gridCol>
                <a:gridCol w="1591253">
                  <a:extLst>
                    <a:ext uri="{9D8B030D-6E8A-4147-A177-3AD203B41FA5}">
                      <a16:colId xmlns:a16="http://schemas.microsoft.com/office/drawing/2014/main" val="1850431647"/>
                    </a:ext>
                  </a:extLst>
                </a:gridCol>
              </a:tblGrid>
              <a:tr h="859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KONTA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VRSTA RASHODA/IZDATKA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2023 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2024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INDEKS (plan 2024/plan 2023)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STRUKTURA (u ukupnim rashodima)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05796"/>
                  </a:ext>
                </a:extLst>
              </a:tr>
              <a:tr h="23621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 RASHODI/IZDACI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21.459.249,00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8.151.044,00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37,98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48814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Rashodi poslovanja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2.540.703,00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2.565.219,00</a:t>
                      </a:r>
                      <a:endParaRPr lang="hr-HR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26017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Rashodi za zaposlene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678.100,00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750.048,00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110,61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631523"/>
                  </a:ext>
                </a:extLst>
              </a:tr>
              <a:tr h="255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Materijalni rashodi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1.288.914,00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1.283.385,00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064926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Financijski rashodi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161.279,00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42.450,00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97247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Subvencije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40.126,00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56.500,00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140,81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622213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Pomoći dane u inozemstvo i unutar općeg proračuna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37.884,00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52.000,00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137,26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370218"/>
                  </a:ext>
                </a:extLst>
              </a:tr>
              <a:tr h="490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Naknade građanima i kućanstvima na temelju osiguranja i druge naknade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143.679,00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173.636,00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120,85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84364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Ostali rashodi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190.721,00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207.200,00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108,64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627799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Rashodi za nabavu nefinancijske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14.792.181,00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4.993.825,00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33,76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07382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Rashodi za nabavu proizvedene dugotrajne imovine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14.686.918,00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4.993.825,00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61,27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70990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Rashodi za dodatna ulaganja na nefinancijskoj imovini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105.263,00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888251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Izdaci za financijsku imovinu i otplate zajmova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4.126.365,00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592.000,00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31866"/>
                  </a:ext>
                </a:extLst>
              </a:tr>
              <a:tr h="232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Izdaci za otplatu glavnice primljenih kredita i zajmova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4.126.365,00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592.000,00</a:t>
                      </a:r>
                      <a:endParaRPr lang="hr-H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7,26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1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1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5505D-C93B-73AA-28EC-CE9BB9B0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0" y="559701"/>
            <a:ext cx="9127222" cy="899983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aspoloživa sredstva iz preth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odne (2023. godine)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07C49A-E3ED-4A34-F4C7-89364FCD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1770233"/>
            <a:ext cx="10769786" cy="4023360"/>
          </a:xfrm>
        </p:spPr>
        <p:txBody>
          <a:bodyPr/>
          <a:lstStyle/>
          <a:p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 mora biti uravnotežen.</a:t>
            </a:r>
          </a:p>
          <a:p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idealnim uvjetima to znači da prihodi moraju biti jednaki rashodima.</a:t>
            </a:r>
          </a:p>
          <a:p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Međutim, ako se iz prethodne godine prenosi manjak, odnosno višak s istim je potrebno postići uravnoteženje i pokazati iz kojih će se izvora financirati manjak, odnosno kako će se potrošiti višak.</a:t>
            </a: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Preneseni višak proračuna odnosi se na planirana neutrošena sredstva Općine u iznosu od 119.450,00 EUR- sredstva za opremanje Spomen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hiže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Rudolfa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Perešina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(sredstva su uplaćeno još u prosincu 2022. godine) i 10.654,00 EUR odnosi se na plan Dječjeg vrtića Jurek- sredstva za troškove plaće za mjeru pripravništvo.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334943-D524-815D-7569-8DD8DB0DE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34" y="3201964"/>
            <a:ext cx="1916439" cy="13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B2125F-F836-A9BE-0A9E-4FB9A186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57682"/>
            <a:ext cx="10058400" cy="1946246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Projekti i aktivnosti- proračun 2024.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29CF99-EC70-EC61-F92C-3D4C5CC1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2605177"/>
            <a:ext cx="3493698" cy="28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9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Općinsko vijeće i Jedinstveni upravni odjel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8413"/>
          </a:xfrm>
        </p:spPr>
        <p:txBody>
          <a:bodyPr>
            <a:normAutofit lnSpcReduction="10000"/>
          </a:bodyPr>
          <a:lstStyle/>
          <a:p>
            <a:endParaRPr lang="hr-H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1.253.609,00EUR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laće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ugovori o djelu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amate i glavnica za kredite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objave u glasilima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promocija Gornje Stubice, udruga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naknade za rad Općinskih vijećnika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naknade za rad Komisija Općinskog vijeća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reprezentacija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rashodi protokola…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9AA31-FF74-41AA-95A0-34218BFF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855059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je proračun?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A2A59B-D654-4677-8870-EAA0F91B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328468"/>
            <a:ext cx="11345662" cy="50119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je akt jedinice lokalne i područne (regionalne) samouprave kojim se procjenjuju prihodi i primici, te utvrđuju rashodi i izdaci jedinice lokalne i područne (regionalne) samouprave za jednu godinu, te projekcije za slijedeće dvije godine, a donosi ga predstavničko tijelo.</a:t>
            </a:r>
          </a:p>
          <a:p>
            <a:pPr marL="0" indent="0" algn="just">
              <a:buNone/>
            </a:pP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Polazište za izradu Prijedloga Proračuna za razdoblje 2024.-2026. godine bile su Upute za izradu proračuna JLP(R)S za razdoblje 2024.-2026. godine koje je izradilo Ministarstvo financija zajedno sa Programom stabilnosti Republike Hrvatske i Odlukom o proračunskom okviru za razdoblje 2024.-2026 </a:t>
            </a:r>
            <a:r>
              <a:rPr lang="hr-HR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i:</a:t>
            </a:r>
          </a:p>
          <a:p>
            <a:pPr marL="0" indent="0" algn="just">
              <a:buNone/>
            </a:pPr>
            <a:r>
              <a:rPr lang="hr-H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a) Zakon o proračunu (NN 144/21)</a:t>
            </a:r>
          </a:p>
          <a:p>
            <a:pPr marL="0" indent="0" algn="just">
              <a:buNone/>
            </a:pPr>
            <a:r>
              <a:rPr lang="hr-H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b) Pravilnik o proračunskim klasifikacijama (NN 26/10 ,120/13 i 1/20)</a:t>
            </a:r>
          </a:p>
          <a:p>
            <a:pPr marL="201168" lvl="1" indent="0" algn="just">
              <a:buNone/>
            </a:pPr>
            <a:r>
              <a:rPr lang="hr-HR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c) Pravilnik o proračunskom računovodstvu i računskom planu (NN 124/14, 115/15, 87/16, 3/18  i 126/19)</a:t>
            </a:r>
          </a:p>
          <a:p>
            <a:pPr algn="just"/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Proračun se donosi za jednu fiskalnu godinu, nije statičan, može se mijenjati tijekom fiskalne (proračunske) godine.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5169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Komunalna infrastruktura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5.618.005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cesta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lokalnih vodovoda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groblja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javne rasvjete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održavanje poslovnih objekata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objekata komunalne infrastrukture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opremanje Spomen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hiže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Rudolfa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Perešina</a:t>
            </a: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izgradnja i rekonstrukcija, dogradnja ŠRC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sanacija klizišta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Dubovec-Moštaki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Dobri Zdenci-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Pošteki</a:t>
            </a: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građenje </a:t>
            </a:r>
            <a:r>
              <a:rPr lang="hr-HR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reciklažnog</a:t>
            </a: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dvorišta i građenje i opremanje dječjih igrališta…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2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281.300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laboratorijske usluge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uređenje javnih površina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širokopojasni Internet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 turizma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zaštita okoliša</a:t>
            </a: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65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Vatrogastvo i civilna zaštita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118.900,00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djelatnost vatrogasne zajednice i JVP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Vatrogasna zajednica Općine Gornja Stubica dobila 449.600,00 kuna za nabavu  vatrogasne opreme">
            <a:extLst>
              <a:ext uri="{FF2B5EF4-FFF2-40B4-BE49-F238E27FC236}">
                <a16:creationId xmlns:a16="http://schemas.microsoft.com/office/drawing/2014/main" id="{6792DE8F-761C-2387-5AF8-56B22271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18" y="3184564"/>
            <a:ext cx="3767619" cy="19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104.800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predškolski odgoj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dječjih vrtića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sufinanciranje nabave školskih knjiga i radnog materijala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31EBFB2-1CBA-05C6-EBAC-6C71896E8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873" y="418316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5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Zdravstvo i socijalna skrb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04968"/>
            <a:ext cx="8684283" cy="3864125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7.600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zdravstvo (laboratorijske usluge)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128.836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socijalnu skrb (pomoć pojedincima i obiteljima, stipendije i školarine, sufinanciranje cijene prijevoza i prehrane, poticanje mjera demografske obnove- naknada za novorođenu djecu, Božićnica za umirovljenike)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D31E71-9688-C29A-3C08-CCDF2B2F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34" y="4655659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Djelatnost kulture, djelatnost sporta i rekreacije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4968"/>
            <a:ext cx="8868841" cy="3864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25.000,00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djelatnost kulture (tekuće donacije udrugama u kulturi)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.500,00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djelatnosti sportskih udruga na području Općine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30.200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EUR </a:t>
            </a:r>
            <a:r>
              <a:rPr lang="hr-H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ostale udruge građana (Crveni križ, ostale udruge)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KUD MATIJA GUBEC">
            <a:extLst>
              <a:ext uri="{FF2B5EF4-FFF2-40B4-BE49-F238E27FC236}">
                <a16:creationId xmlns:a16="http://schemas.microsoft.com/office/drawing/2014/main" id="{23ADFBEA-B401-50BB-E202-9EF49D2A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71" y="2483616"/>
            <a:ext cx="2336945" cy="15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1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Dječji vrtić Jurek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10" y="2121556"/>
            <a:ext cx="8868841" cy="3781092"/>
          </a:xfrm>
        </p:spPr>
        <p:txBody>
          <a:bodyPr>
            <a:normAutofit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523.794,00</a:t>
            </a:r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rashodi za redovnu djelatnost vrtića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izvoru financiranja 11-opći prihodi i primici Dječji vrtić Jurek planirao je sredstva u iznosu od 358.500,00 EUR iz Općinskog proračuna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Od navedenog iznosa Općina planira 121.516,00 EUR rashoda uplatiti Dječjem vrtiću Jurek iz izvora financiranja 52- pomoći iz državnog proračuna- fiskalna održivost dječjih vrtića, a 236.984,00 EUR iz izvora financiranja 11- opći prihodi i primici</a:t>
            </a: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0D6DB-5FC3-27D0-FA78-341FFA06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25" y="4391055"/>
            <a:ext cx="2466975" cy="18478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2A61064-CFDB-5CAD-C1C7-31156D78B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05" y="403764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Poljoprivreda</a:t>
            </a:r>
            <a:endParaRPr lang="hr-H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10" y="2121556"/>
            <a:ext cx="8868841" cy="3781092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poticanje razvoj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poljoprivrede- </a:t>
            </a:r>
            <a:r>
              <a:rPr lang="hr-H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5.500,00 EUR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(sufinanciranje umjetne oplodnje goveda) </a:t>
            </a: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282E7B5-7950-E63F-6226-223A0720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513" y="2909527"/>
            <a:ext cx="2402906" cy="23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9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B7C7DA-6A8E-A09A-BB47-DC1F42E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824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39851B-F500-B6FC-CA24-6A6C50F2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24" y="1995721"/>
            <a:ext cx="8558450" cy="3781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 podaci: 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Općina Gornja Stubica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ADRESA: Trg Svetog Jurja 2, 49245 Gornja Stubica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TELEFON:</a:t>
            </a:r>
            <a:r>
              <a:rPr lang="hr-HR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049/289-687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TELEFAX: 049/289-687</a:t>
            </a:r>
            <a:br>
              <a:rPr 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hr-HR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racunovodstvo@gornja</a:t>
            </a:r>
            <a:r>
              <a:rPr lang="hr-H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stubica.hr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pćina Gornja Stubica - Drage Gornjostubičanke i Gornjostubičanci ovim  putem želim vam svima čestitati Dan Općine Gornja Stubica i Dan Župe svetog  Jurja mučenika. Nažalost, ovogodišnje obilježavanje Dana naše Općine i Župe">
            <a:extLst>
              <a:ext uri="{FF2B5EF4-FFF2-40B4-BE49-F238E27FC236}">
                <a16:creationId xmlns:a16="http://schemas.microsoft.com/office/drawing/2014/main" id="{09FF7A69-E7DB-2717-4B40-22B286AC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25" y="4103537"/>
            <a:ext cx="252770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1. Susreti za Rudija">
            <a:extLst>
              <a:ext uri="{FF2B5EF4-FFF2-40B4-BE49-F238E27FC236}">
                <a16:creationId xmlns:a16="http://schemas.microsoft.com/office/drawing/2014/main" id="{E604A04B-FD4A-1864-9E3A-34A901FC7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26" y="4103537"/>
            <a:ext cx="2527702" cy="16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390EE72-8A50-704C-3FC5-C89825B9F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376" y="150385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3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čega se sastoji proračun?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opći dio proračuna</a:t>
            </a: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posebni dio proračuna: </a:t>
            </a:r>
            <a:r>
              <a:rPr lang="hr-HR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rashoda i izdataka raspoređen po organizacijskim jedinica (odjelima) i proračunskim korisnicima iskazanih po vrstama te raspoređenih u programe koji se sastoje od aktivnosti i projekata. </a:t>
            </a:r>
            <a:endParaRPr lang="hr-HR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156302-E0E0-4AFB-A535-CF6599F6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8" y="2280481"/>
            <a:ext cx="4880809" cy="246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421" y="1845734"/>
            <a:ext cx="10449017" cy="4023360"/>
          </a:xfrm>
        </p:spPr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 su ustanove, tijela javne vlasti kojima je JLS osnivač ili suosnivač. Financiranje proračunskih korisnika je većim dijelom iz proračuna svog/svojih osnivača ili suosnivača. </a:t>
            </a:r>
          </a:p>
          <a:p>
            <a:pPr algn="just"/>
            <a:endParaRPr lang="hr-H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korisnik Općine Gornja Stubica je Dječji vrtić JUREK, koji je u punoj funkciji od 02. studenog 2021. godine.</a:t>
            </a:r>
          </a:p>
          <a:p>
            <a:pPr marL="0" indent="0" algn="just">
              <a:buNone/>
            </a:pPr>
            <a:br>
              <a:rPr lang="hr-HR" dirty="0">
                <a:effectLst/>
                <a:latin typeface="Tahoma" panose="020B0604030504040204" pitchFamily="34" charset="0"/>
              </a:rPr>
            </a:br>
            <a:endParaRPr lang="hr-HR" dirty="0">
              <a:effectLst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83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 (2)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proračunu Općine u cijelosti je uključeni financijski plan proračunskog korisnika Općine Gornja Stubica (Dječji vrtić Jurek), odnosno, u Proračunu su prikazani vlastiti prihodi proračunskih korisnika te rashodi proračunskih korisnika koji se financiraju iz tih prihoda.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52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Upute Ministarstva financija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Sukladno člancima novog Zakona o proračunu, proračun Općine Gornja Stubica usvaja se na razini skupine ekonomske klasifikacije. </a:t>
            </a:r>
          </a:p>
          <a:p>
            <a:pPr algn="just"/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Slijedom navedenog, Općina Gornja Stubica, prihode i primitke, rashode i izdatke za 2024. godinu iskazuje na razini skupine (druga razina računskog plana) isto kao za 2025. i 2026. godinu.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05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Planirana ulaganja Općine u 2024. godini (1)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" y="1376040"/>
            <a:ext cx="11568022" cy="4800923"/>
          </a:xfrm>
        </p:spPr>
        <p:txBody>
          <a:bodyPr>
            <a:normAutofit/>
          </a:bodyPr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Proračunom je planirani nastavak značajnog ulaganja Općine u kapitalnu investiciju (dovršetak opremanja Spomen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hiže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Rudolfa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Perešina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Proračunom se planiraju ulaganja u komunalnu infrastrukturu: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asfaltiranje oštećenih asfaltiranih cesta: NC 2-079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Kondresi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NC 1-065 Labaši-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Koščevići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asfaltiranje makadamskih cesta: NC 1-033 Muzej-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Ciglenečki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Odvojak Lisak, NC 2-067 Odvojci Ivanići, NC 4-134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Koščevići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NC 2-041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Vrčaki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NC 2-095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Kirini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Modriši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Odvojak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Šišak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NC 1-022 Ulica Augusta Šenoe, NC 2-061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Karivaroš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Kovačići, NC 1-013/1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Pižiri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-Labaši, NC 2-050 odvojak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Brezanska</a:t>
            </a:r>
            <a:endParaRPr lang="hr-H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izgradnja pješačkog pločnika i oborinske kanalizacije sa rekonstrukcijom nerazvrstane prometnice u ulici Tituša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Brezovečkog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Brezje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gradnja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reciklažnog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dvorišta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dogradnja i rekonstrukcija sportskog centra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dogradnja i rekonstrukcija društvenog doma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Tepčina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1E1D0B-21CC-3667-CD1B-06216DD5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867" y="4468481"/>
            <a:ext cx="2622432" cy="164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3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Planirana ulaganja Općine u 2024. godini (2)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3" y="1376040"/>
            <a:ext cx="11568022" cy="4800923"/>
          </a:xfrm>
        </p:spPr>
        <p:txBody>
          <a:bodyPr>
            <a:normAutofit/>
          </a:bodyPr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2024. godini Općina također planira gradnju i opremanje dječjih igrališta u Svetom Mateju,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Modrovcu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Dobrim Zdencima i uređenje dječjeg igrališta nasuprot Općine. </a:t>
            </a:r>
          </a:p>
          <a:p>
            <a:endParaRPr lang="hr-H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pomoć sufinanciranja Krapinsko-zagorske županije, Općina Proračunom za 2024. godinu, planira uređenje parka oko biste Rudolfa 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Perešina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hr-H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Značajna planirana investicija u 2024. godini je sanacija i rekonstrukcija klizišta u Dubovcu (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Moštaki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 sanacija i rekonstrukcija klizišta u Dobrim Zdencima (</a:t>
            </a:r>
            <a:r>
              <a:rPr lang="hr-HR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Pošteki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220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BE528E-4CBA-4213-96F0-3698077F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8943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Planirana ulaganja Općine u 2024. godini (3)</a:t>
            </a:r>
            <a:endParaRPr lang="hr-H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AC0629-266E-4A61-9680-A5F3D00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2" y="1078302"/>
            <a:ext cx="11671539" cy="5098661"/>
          </a:xfrm>
        </p:spPr>
        <p:txBody>
          <a:bodyPr>
            <a:normAutofit/>
          </a:bodyPr>
          <a:lstStyle/>
          <a:p>
            <a:endParaRPr lang="hr-H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Proračunom kod javnih potreba planirana su značajna sredstva za izdvajanja u predškolskom odgoju, osnovnoškolskom i srednjoškolskom obrazovanju: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nabava udžbenika i radnih bilježnica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sufinanciranje prijevoza učenika vlakom i autobusom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stipendije,</a:t>
            </a:r>
          </a:p>
          <a:p>
            <a:pPr marL="0" indent="0" algn="just">
              <a:buNone/>
            </a:pPr>
            <a:endParaRPr lang="hr-H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Proračuno</a:t>
            </a:r>
            <a:r>
              <a:rPr lang="hr-H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 za 2024. godinu planira se 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razvoj civilnog društva i sporta i rekreacije, a poseban naglasak se daje kod socijalnih prava i drugih potpora stanovništvu (planirane su božićnice za umirovljenike, potpore za novorođenu djecu, podmirivanje troškova stanovanja). </a:t>
            </a:r>
            <a:endParaRPr lang="hr-HR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hr-H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Proračunom za 2024. godinu</a:t>
            </a:r>
            <a:r>
              <a:rPr lang="hr-H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nastavlja se s potporama gospodarstvu kroz program za koji su planirana sredstva za poticanje poduzetnika i poljoprivrednika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A6392E0-CF5F-7F75-D294-B40AE04C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278" y="4942936"/>
            <a:ext cx="1891971" cy="14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5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486</TotalTime>
  <Words>2176</Words>
  <Application>Microsoft Office PowerPoint</Application>
  <PresentationFormat>Široki zaslon</PresentationFormat>
  <Paragraphs>388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Times New Roman</vt:lpstr>
      <vt:lpstr>Wingdings</vt:lpstr>
      <vt:lpstr>Tema sustava Office</vt:lpstr>
      <vt:lpstr> REPUBLIKA HRVATSKA KRAPINSKO-ZAGORSKA ŽUPANIJA OPĆINA GORNJA STUBICA    VODIČ ZA GRAĐANE- PRIJEDLOG PRORAČUNA OPĆINE GORNJA STUBICA ZA 2024. GODINU I PROJEKCIJE ZA 2025. I 2026. GODINU         </vt:lpstr>
      <vt:lpstr>Što je proračun?</vt:lpstr>
      <vt:lpstr>Od čega se sastoji proračun?</vt:lpstr>
      <vt:lpstr>Proračunski korisnici</vt:lpstr>
      <vt:lpstr>Proračunski korisnici (2)</vt:lpstr>
      <vt:lpstr>Upute Ministarstva financija</vt:lpstr>
      <vt:lpstr>Planirana ulaganja Općine u 2024. godini (1)</vt:lpstr>
      <vt:lpstr>Planirana ulaganja Općine u 2024. godini (2)</vt:lpstr>
      <vt:lpstr>Planirana ulaganja Općine u 2024. godini (3)</vt:lpstr>
      <vt:lpstr>Proračunski prihodi i primici za 2024. godinu (1) </vt:lpstr>
      <vt:lpstr>Proračunski prihodi i primici za 2024.godinu (2)</vt:lpstr>
      <vt:lpstr>Proračunski prihodi i primici za 2024.godinu (3)</vt:lpstr>
      <vt:lpstr>Proračunski prihodi i primici za 2024.godinu (4)</vt:lpstr>
      <vt:lpstr>Proračunski prihodi i primici za 2024.godinu (5)</vt:lpstr>
      <vt:lpstr>Proračunski prihodi i primici za 2024.godinu (6)</vt:lpstr>
      <vt:lpstr>Proračunski rashodi i izdaci za 2024. godinu u EURIMA </vt:lpstr>
      <vt:lpstr>Planirana raspoloživa sredstva iz prethodne (2023. godine)</vt:lpstr>
      <vt:lpstr>Projekti i aktivnosti- proračun 2024.</vt:lpstr>
      <vt:lpstr>Općinsko vijeće i Jedinstveni upravni odjel </vt:lpstr>
      <vt:lpstr>Komunalna infrastruktura</vt:lpstr>
      <vt:lpstr>Gospodarstvo</vt:lpstr>
      <vt:lpstr>Vatrogastvo i civilna zaštita</vt:lpstr>
      <vt:lpstr>Obrazovanje</vt:lpstr>
      <vt:lpstr>Zdravstvo i socijalna skrb</vt:lpstr>
      <vt:lpstr>Djelatnost kulture, djelatnost sporta i rekreacije</vt:lpstr>
      <vt:lpstr>Dječji vrtić Jurek</vt:lpstr>
      <vt:lpstr>Poljoprivreda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REPUBLIKA HRVATSKA KRAPINSKO-ZAGORSKA ŽUPANIJA OPĆINA GORNJA STUBICA    VODIČ ZA GRAĐANE- PRIJEDLOG PRORAČUNA OPĆINE GORNJA STUBICA ZA 2023. GODINU, PROJEKCIJE ZA 2024. I 2025. GODINU</dc:title>
  <dc:creator>nina.salar@gmail.com</dc:creator>
  <cp:lastModifiedBy>Nikolina</cp:lastModifiedBy>
  <cp:revision>43</cp:revision>
  <dcterms:created xsi:type="dcterms:W3CDTF">2022-11-20T16:50:16Z</dcterms:created>
  <dcterms:modified xsi:type="dcterms:W3CDTF">2023-11-20T11:56:45Z</dcterms:modified>
</cp:coreProperties>
</file>